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10691813" cy="7559675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05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133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8A768-C3F2-46EC-AC5E-6EF120604FCD}" type="datetimeFigureOut">
              <a:rPr lang="de-AT" smtClean="0"/>
              <a:t>14.01.2025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3F60A-92B5-4778-8E8A-EA35736D73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27117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8A768-C3F2-46EC-AC5E-6EF120604FCD}" type="datetimeFigureOut">
              <a:rPr lang="de-AT" smtClean="0"/>
              <a:t>14.01.2025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3F60A-92B5-4778-8E8A-EA35736D73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1997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8A768-C3F2-46EC-AC5E-6EF120604FCD}" type="datetimeFigureOut">
              <a:rPr lang="de-AT" smtClean="0"/>
              <a:t>14.01.2025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3F60A-92B5-4778-8E8A-EA35736D73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59622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8A768-C3F2-46EC-AC5E-6EF120604FCD}" type="datetimeFigureOut">
              <a:rPr lang="de-AT" smtClean="0"/>
              <a:t>14.01.2025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3F60A-92B5-4778-8E8A-EA35736D73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97913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8A768-C3F2-46EC-AC5E-6EF120604FCD}" type="datetimeFigureOut">
              <a:rPr lang="de-AT" smtClean="0"/>
              <a:t>14.01.2025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3F60A-92B5-4778-8E8A-EA35736D73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44573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8A768-C3F2-46EC-AC5E-6EF120604FCD}" type="datetimeFigureOut">
              <a:rPr lang="de-AT" smtClean="0"/>
              <a:t>14.01.2025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3F60A-92B5-4778-8E8A-EA35736D73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5032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8A768-C3F2-46EC-AC5E-6EF120604FCD}" type="datetimeFigureOut">
              <a:rPr lang="de-AT" smtClean="0"/>
              <a:t>14.01.2025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3F60A-92B5-4778-8E8A-EA35736D73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0195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8A768-C3F2-46EC-AC5E-6EF120604FCD}" type="datetimeFigureOut">
              <a:rPr lang="de-AT" smtClean="0"/>
              <a:t>14.01.2025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3F60A-92B5-4778-8E8A-EA35736D73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2237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8A768-C3F2-46EC-AC5E-6EF120604FCD}" type="datetimeFigureOut">
              <a:rPr lang="de-AT" smtClean="0"/>
              <a:t>14.01.2025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3F60A-92B5-4778-8E8A-EA35736D73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7712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8A768-C3F2-46EC-AC5E-6EF120604FCD}" type="datetimeFigureOut">
              <a:rPr lang="de-AT" smtClean="0"/>
              <a:t>14.01.2025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3F60A-92B5-4778-8E8A-EA35736D73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92611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8A768-C3F2-46EC-AC5E-6EF120604FCD}" type="datetimeFigureOut">
              <a:rPr lang="de-AT" smtClean="0"/>
              <a:t>14.01.2025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3F60A-92B5-4778-8E8A-EA35736D73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23273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8A768-C3F2-46EC-AC5E-6EF120604FCD}" type="datetimeFigureOut">
              <a:rPr lang="de-AT" smtClean="0"/>
              <a:t>14.01.2025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3F60A-92B5-4778-8E8A-EA35736D73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51082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svg"/><Relationship Id="rId3" Type="http://schemas.microsoft.com/office/2007/relationships/hdphoto" Target="../media/hdphoto1.wdp"/><Relationship Id="rId7" Type="http://schemas.openxmlformats.org/officeDocument/2006/relationships/image" Target="../media/image5.sv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16" Type="http://schemas.openxmlformats.org/officeDocument/2006/relationships/image" Target="cid:image002.png@01D9EA4A.DAF159B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svg"/><Relationship Id="rId5" Type="http://schemas.openxmlformats.org/officeDocument/2006/relationships/image" Target="../media/image3.svg"/><Relationship Id="rId15" Type="http://schemas.openxmlformats.org/officeDocument/2006/relationships/image" Target="../media/image12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svg"/><Relationship Id="rId14" Type="http://schemas.openxmlformats.org/officeDocument/2006/relationships/hyperlink" Target="https://www.bildung-ooe.gv.at/Schule-und-Unterricht/Zentrum-Sprachliche-Bildung.html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4.png"/><Relationship Id="rId7" Type="http://schemas.openxmlformats.org/officeDocument/2006/relationships/image" Target="cid:image002.png@01D9EA4A.DAF159B0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hyperlink" Target="https://www.bildung-ooe.gv.at/Schule-und-Unterricht/Zentrum-Sprachliche-Bildung.html" TargetMode="External"/><Relationship Id="rId10" Type="http://schemas.openxmlformats.org/officeDocument/2006/relationships/image" Target="../media/image15.JPG"/><Relationship Id="rId4" Type="http://schemas.openxmlformats.org/officeDocument/2006/relationships/hyperlink" Target="mailto:zsbooe@bildung-ooe.gv.at" TargetMode="External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4024958-530C-4FAF-B1A1-8F07DB099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728" y="452846"/>
            <a:ext cx="3244067" cy="6892172"/>
          </a:xfrm>
          <a:noFill/>
        </p:spPr>
        <p:txBody>
          <a:bodyPr>
            <a:normAutofit/>
          </a:bodyPr>
          <a:lstStyle/>
          <a:p>
            <a:pPr marL="88900" indent="0" algn="ctr">
              <a:spcBef>
                <a:spcPts val="1200"/>
              </a:spcBef>
              <a:buNone/>
            </a:pPr>
            <a:r>
              <a:rPr lang="de-DE" sz="2400" b="1" dirty="0">
                <a:solidFill>
                  <a:srgbClr val="264350"/>
                </a:solidFill>
                <a:latin typeface="Corbel" panose="020B0503020204020204" pitchFamily="34" charset="0"/>
              </a:rPr>
              <a:t>ZSB - für wen?</a:t>
            </a:r>
          </a:p>
          <a:p>
            <a:pPr marL="88900" indent="0" algn="ctr">
              <a:spcBef>
                <a:spcPts val="0"/>
              </a:spcBef>
              <a:buNone/>
            </a:pPr>
            <a:endParaRPr lang="de-DE" sz="2400" b="1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88900" indent="0" algn="ctr">
              <a:spcBef>
                <a:spcPts val="1200"/>
              </a:spcBef>
              <a:buNone/>
            </a:pPr>
            <a:endParaRPr lang="de-DE" sz="2400" b="1" baseline="30000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285750" indent="-285750"/>
            <a:endParaRPr lang="de-DE" sz="1400" dirty="0">
              <a:latin typeface="Corbel" panose="020B0503020204020204" pitchFamily="34" charset="0"/>
            </a:endParaRPr>
          </a:p>
          <a:p>
            <a:pPr marL="285750" indent="-285750"/>
            <a:endParaRPr lang="de-DE" sz="1400" dirty="0">
              <a:latin typeface="Corbel" panose="020B0503020204020204" pitchFamily="34" charset="0"/>
            </a:endParaRPr>
          </a:p>
          <a:p>
            <a:pPr marL="285750" indent="-285750"/>
            <a:endParaRPr lang="de-DE" sz="1400" dirty="0">
              <a:latin typeface="Corbel" panose="020B0503020204020204" pitchFamily="34" charset="0"/>
            </a:endParaRPr>
          </a:p>
          <a:p>
            <a:pPr marL="285750" indent="-285750"/>
            <a:endParaRPr lang="de-DE" sz="1400" dirty="0">
              <a:latin typeface="Corbel" panose="020B0503020204020204" pitchFamily="34" charset="0"/>
            </a:endParaRPr>
          </a:p>
          <a:p>
            <a:pPr marL="285750" indent="-285750"/>
            <a:endParaRPr lang="de-DE" sz="1400" dirty="0">
              <a:latin typeface="Corbel" panose="020B0503020204020204" pitchFamily="34" charset="0"/>
            </a:endParaRPr>
          </a:p>
          <a:p>
            <a:pPr marL="285750" indent="-285750"/>
            <a:endParaRPr lang="de-DE" sz="1400" dirty="0">
              <a:latin typeface="Corbel" panose="020B0503020204020204" pitchFamily="34" charset="0"/>
            </a:endParaRPr>
          </a:p>
          <a:p>
            <a:pPr marL="285750" indent="-285750"/>
            <a:endParaRPr lang="de-DE" sz="1400" dirty="0">
              <a:latin typeface="Corbel" panose="020B0503020204020204" pitchFamily="34" charset="0"/>
            </a:endParaRPr>
          </a:p>
          <a:p>
            <a:pPr marL="285750" indent="-285750"/>
            <a:endParaRPr lang="de-DE" sz="1400" dirty="0">
              <a:latin typeface="Corbel" panose="020B0503020204020204" pitchFamily="34" charset="0"/>
            </a:endParaRPr>
          </a:p>
          <a:p>
            <a:pPr marL="285750" indent="-285750"/>
            <a:endParaRPr lang="de-DE" sz="1400" dirty="0">
              <a:latin typeface="Corbel" panose="020B0503020204020204" pitchFamily="34" charset="0"/>
            </a:endParaRPr>
          </a:p>
          <a:p>
            <a:pPr marL="285750" indent="-285750"/>
            <a:endParaRPr lang="de-DE" sz="1400" dirty="0">
              <a:latin typeface="Corbel" panose="020B0503020204020204" pitchFamily="34" charset="0"/>
            </a:endParaRPr>
          </a:p>
          <a:p>
            <a:pPr marL="0" indent="0" algn="ctr">
              <a:buNone/>
            </a:pPr>
            <a:r>
              <a:rPr lang="de-DE" sz="1400" dirty="0">
                <a:latin typeface="Corbel" panose="020B0503020204020204" pitchFamily="34" charset="0"/>
              </a:rPr>
              <a:t>Unser Angebot wendet sich an alle Personen rund um sprachenvielfältige Klassen, Schülerinnen und Schüler. </a:t>
            </a:r>
          </a:p>
          <a:p>
            <a:pPr marL="0" indent="0" algn="ctr">
              <a:buNone/>
            </a:pPr>
            <a:r>
              <a:rPr lang="de-DE" sz="1400" dirty="0">
                <a:latin typeface="Corbel" panose="020B0503020204020204" pitchFamily="34" charset="0"/>
              </a:rPr>
              <a:t>Fragen beantworten wir fundiert und in der Zusammenarbeit mit verschiedenen Stellen.</a:t>
            </a:r>
          </a:p>
          <a:p>
            <a:pPr marL="0" indent="0" algn="ctr">
              <a:buNone/>
            </a:pPr>
            <a:r>
              <a:rPr lang="de-DE" sz="1400" dirty="0">
                <a:latin typeface="Corbel" panose="020B0503020204020204" pitchFamily="34" charset="0"/>
              </a:rPr>
              <a:t>Wir vernetzen uns in OÖ und österreichweit.</a:t>
            </a:r>
          </a:p>
          <a:p>
            <a:pPr marL="285750" indent="-285750"/>
            <a:endParaRPr lang="de-DE" sz="1400" dirty="0">
              <a:latin typeface="Corbel" panose="020B0503020204020204" pitchFamily="34" charset="0"/>
            </a:endParaRPr>
          </a:p>
          <a:p>
            <a:pPr marL="285750" indent="-285750"/>
            <a:endParaRPr lang="de-DE" sz="1400" dirty="0">
              <a:latin typeface="Corbel" panose="020B0503020204020204" pitchFamily="34" charset="0"/>
            </a:endParaRPr>
          </a:p>
          <a:p>
            <a:pPr marL="285750" indent="-285750"/>
            <a:endParaRPr lang="de-DE" sz="1400" dirty="0">
              <a:latin typeface="Corbel" panose="020B0503020204020204" pitchFamily="34" charset="0"/>
            </a:endParaRPr>
          </a:p>
          <a:p>
            <a:pPr marL="285750" indent="-285750"/>
            <a:endParaRPr lang="de-DE" sz="1400" dirty="0">
              <a:latin typeface="Corbel" panose="020B0503020204020204" pitchFamily="34" charset="0"/>
            </a:endParaRPr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7B73A18F-AE34-4715-BDF4-3F592DCA4FA0}"/>
              </a:ext>
            </a:extLst>
          </p:cNvPr>
          <p:cNvSpPr txBox="1">
            <a:spLocks/>
          </p:cNvSpPr>
          <p:nvPr/>
        </p:nvSpPr>
        <p:spPr>
          <a:xfrm>
            <a:off x="7418045" y="438290"/>
            <a:ext cx="3241961" cy="689217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51986" indent="-251986" algn="l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0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endParaRPr lang="de-AT" sz="100" b="1" dirty="0">
              <a:solidFill>
                <a:srgbClr val="E6320F"/>
              </a:solidFill>
              <a:latin typeface="Corbel" panose="020B0503020204020204" pitchFamily="34" charset="0"/>
            </a:endParaRPr>
          </a:p>
          <a:p>
            <a:pPr marL="0" indent="0" algn="ctr">
              <a:spcBef>
                <a:spcPts val="0"/>
              </a:spcBef>
              <a:buClr>
                <a:srgbClr val="E6320F"/>
              </a:buClr>
              <a:buNone/>
            </a:pPr>
            <a:r>
              <a:rPr lang="de-DE" sz="2400" b="1" dirty="0">
                <a:solidFill>
                  <a:srgbClr val="264350"/>
                </a:solidFill>
                <a:latin typeface="Corbel" panose="020B0503020204020204" pitchFamily="34" charset="0"/>
              </a:rPr>
              <a:t>Angebote</a:t>
            </a:r>
          </a:p>
          <a:p>
            <a:pPr marL="0" indent="0" algn="ctr">
              <a:spcBef>
                <a:spcPts val="0"/>
              </a:spcBef>
              <a:buClr>
                <a:srgbClr val="E6320F"/>
              </a:buClr>
              <a:buNone/>
            </a:pPr>
            <a:endParaRPr lang="de-DE" sz="2400" b="1" dirty="0">
              <a:solidFill>
                <a:srgbClr val="264350"/>
              </a:solidFill>
              <a:latin typeface="Corbel" panose="020B0503020204020204" pitchFamily="34" charset="0"/>
              <a:cs typeface="Calibri"/>
            </a:endParaRPr>
          </a:p>
          <a:p>
            <a:pPr marL="0" indent="0" algn="ctr">
              <a:spcBef>
                <a:spcPts val="0"/>
              </a:spcBef>
              <a:buClr>
                <a:srgbClr val="E6320F"/>
              </a:buClr>
              <a:buNone/>
            </a:pPr>
            <a:endParaRPr lang="de-DE" sz="2400" b="1" dirty="0">
              <a:solidFill>
                <a:srgbClr val="264350"/>
              </a:solidFill>
              <a:latin typeface="Corbel" panose="020B0503020204020204" pitchFamily="34" charset="0"/>
              <a:cs typeface="Calibri"/>
            </a:endParaRPr>
          </a:p>
          <a:p>
            <a:pPr marL="536575" lvl="0" indent="0">
              <a:lnSpc>
                <a:spcPct val="100000"/>
              </a:lnSpc>
              <a:spcBef>
                <a:spcPts val="600"/>
              </a:spcBef>
              <a:buClr>
                <a:srgbClr val="E6320F"/>
              </a:buClr>
              <a:buNone/>
            </a:pPr>
            <a:r>
              <a:rPr lang="de-DE" sz="1400" dirty="0">
                <a:latin typeface="Corbel" panose="020B0503020204020204" pitchFamily="34" charset="0"/>
                <a:cs typeface="Calibri"/>
              </a:rPr>
              <a:t>Onlinesprechstunden zur sprachlichen Bildung</a:t>
            </a:r>
          </a:p>
          <a:p>
            <a:pPr marL="715963" lvl="1" indent="0">
              <a:lnSpc>
                <a:spcPct val="100000"/>
              </a:lnSpc>
              <a:spcBef>
                <a:spcPts val="0"/>
              </a:spcBef>
              <a:buClr>
                <a:srgbClr val="E6320F"/>
              </a:buClr>
              <a:buNone/>
            </a:pPr>
            <a:r>
              <a:rPr lang="de-DE" sz="1000" dirty="0">
                <a:latin typeface="Corbel" panose="020B0503020204020204" pitchFamily="34" charset="0"/>
                <a:cs typeface="Calibri"/>
              </a:rPr>
              <a:t>Link &amp; Termine auf der Homepage</a:t>
            </a:r>
          </a:p>
          <a:p>
            <a:pPr marL="715963" lvl="1" indent="0">
              <a:lnSpc>
                <a:spcPct val="100000"/>
              </a:lnSpc>
              <a:spcBef>
                <a:spcPts val="0"/>
              </a:spcBef>
              <a:buClr>
                <a:srgbClr val="E6320F"/>
              </a:buClr>
              <a:buNone/>
            </a:pPr>
            <a:r>
              <a:rPr lang="de-DE" sz="1000" dirty="0">
                <a:latin typeface="Corbel" panose="020B0503020204020204" pitchFamily="34" charset="0"/>
                <a:cs typeface="Calibri"/>
              </a:rPr>
              <a:t>14:00-15:30 Uhr</a:t>
            </a:r>
          </a:p>
          <a:p>
            <a:pPr marL="715963" lvl="1" indent="0">
              <a:lnSpc>
                <a:spcPct val="100000"/>
              </a:lnSpc>
              <a:spcBef>
                <a:spcPts val="0"/>
              </a:spcBef>
              <a:buClr>
                <a:srgbClr val="E6320F"/>
              </a:buClr>
              <a:buNone/>
            </a:pPr>
            <a:r>
              <a:rPr lang="de-DE" sz="1000" dirty="0">
                <a:latin typeface="Corbel" panose="020B0503020204020204" pitchFamily="34" charset="0"/>
                <a:cs typeface="Calibri"/>
              </a:rPr>
              <a:t>Ohne Anmeldung </a:t>
            </a:r>
          </a:p>
          <a:p>
            <a:pPr marL="715963" lvl="1" indent="0">
              <a:lnSpc>
                <a:spcPct val="100000"/>
              </a:lnSpc>
              <a:spcBef>
                <a:spcPts val="0"/>
              </a:spcBef>
              <a:buClr>
                <a:srgbClr val="E6320F"/>
              </a:buClr>
              <a:buNone/>
            </a:pPr>
            <a:r>
              <a:rPr lang="de-DE" sz="1000" dirty="0">
                <a:latin typeface="Corbel" panose="020B0503020204020204" pitchFamily="34" charset="0"/>
                <a:cs typeface="Calibri"/>
              </a:rPr>
              <a:t>Fachinputs, Praxisbeispiele, Anliegen</a:t>
            </a:r>
          </a:p>
          <a:p>
            <a:pPr marL="536575" lvl="1" indent="0">
              <a:lnSpc>
                <a:spcPct val="100000"/>
              </a:lnSpc>
              <a:spcBef>
                <a:spcPts val="0"/>
              </a:spcBef>
              <a:buClr>
                <a:srgbClr val="E6320F"/>
              </a:buClr>
              <a:buNone/>
            </a:pPr>
            <a:endParaRPr lang="de-DE" sz="1000" dirty="0">
              <a:latin typeface="Corbel" panose="020B0503020204020204" pitchFamily="34" charset="0"/>
              <a:cs typeface="Calibri"/>
            </a:endParaRPr>
          </a:p>
          <a:p>
            <a:pPr marL="536575" lvl="0" indent="0">
              <a:lnSpc>
                <a:spcPct val="100000"/>
              </a:lnSpc>
              <a:spcBef>
                <a:spcPts val="600"/>
              </a:spcBef>
              <a:buClr>
                <a:srgbClr val="E6320F"/>
              </a:buClr>
              <a:buNone/>
            </a:pPr>
            <a:r>
              <a:rPr lang="de-DE" sz="1400" dirty="0">
                <a:latin typeface="Corbel" panose="020B0503020204020204" pitchFamily="34" charset="0"/>
                <a:cs typeface="Calibri"/>
              </a:rPr>
              <a:t>Individuelle Beratung und Unterstützung (telefonisch, per Mail, online, persönlich)</a:t>
            </a:r>
          </a:p>
          <a:p>
            <a:pPr marL="536575" lvl="0" indent="0">
              <a:lnSpc>
                <a:spcPct val="100000"/>
              </a:lnSpc>
              <a:spcBef>
                <a:spcPts val="600"/>
              </a:spcBef>
              <a:buClr>
                <a:srgbClr val="E6320F"/>
              </a:buClr>
              <a:buNone/>
            </a:pPr>
            <a:endParaRPr lang="de-DE" sz="1000" dirty="0">
              <a:latin typeface="Corbel" panose="020B0503020204020204" pitchFamily="34" charset="0"/>
              <a:cs typeface="Calibri"/>
            </a:endParaRPr>
          </a:p>
          <a:p>
            <a:pPr marL="536575" indent="0">
              <a:lnSpc>
                <a:spcPct val="150000"/>
              </a:lnSpc>
              <a:spcBef>
                <a:spcPts val="600"/>
              </a:spcBef>
              <a:buClr>
                <a:srgbClr val="E6320F"/>
              </a:buClr>
              <a:buNone/>
            </a:pPr>
            <a:r>
              <a:rPr lang="de-DE" sz="1400" dirty="0">
                <a:latin typeface="Corbel" panose="020B0503020204020204" pitchFamily="34" charset="0"/>
                <a:cs typeface="Calibri"/>
              </a:rPr>
              <a:t>Österreichweite Vernetzung</a:t>
            </a:r>
          </a:p>
          <a:p>
            <a:pPr marL="536575" lvl="0" indent="0">
              <a:lnSpc>
                <a:spcPct val="100000"/>
              </a:lnSpc>
              <a:spcBef>
                <a:spcPts val="600"/>
              </a:spcBef>
              <a:buClr>
                <a:srgbClr val="E6320F"/>
              </a:buClr>
              <a:buNone/>
            </a:pPr>
            <a:endParaRPr lang="de-DE" sz="1000" dirty="0">
              <a:latin typeface="Corbel" panose="020B0503020204020204" pitchFamily="34" charset="0"/>
              <a:cs typeface="Calibri"/>
            </a:endParaRPr>
          </a:p>
          <a:p>
            <a:pPr marL="536575" lvl="0" indent="0">
              <a:lnSpc>
                <a:spcPct val="100000"/>
              </a:lnSpc>
              <a:spcBef>
                <a:spcPts val="600"/>
              </a:spcBef>
              <a:buClr>
                <a:srgbClr val="E6320F"/>
              </a:buClr>
              <a:buNone/>
            </a:pPr>
            <a:r>
              <a:rPr lang="de-DE" sz="1400" i="1" dirty="0">
                <a:latin typeface="Corbel" panose="020B0503020204020204" pitchFamily="34" charset="0"/>
                <a:cs typeface="Calibri"/>
              </a:rPr>
              <a:t>LRS im FOKUS</a:t>
            </a:r>
            <a:br>
              <a:rPr lang="de-DE" sz="1400" dirty="0">
                <a:latin typeface="Corbel" panose="020B0503020204020204" pitchFamily="34" charset="0"/>
                <a:cs typeface="Calibri"/>
              </a:rPr>
            </a:br>
            <a:r>
              <a:rPr lang="de-DE" sz="1400" dirty="0">
                <a:latin typeface="Corbel" panose="020B0503020204020204" pitchFamily="34" charset="0"/>
                <a:cs typeface="Calibri"/>
              </a:rPr>
              <a:t>Monatlicher Online-Input </a:t>
            </a:r>
            <a:br>
              <a:rPr lang="de-DE" sz="1400" dirty="0">
                <a:latin typeface="Corbel" panose="020B0503020204020204" pitchFamily="34" charset="0"/>
                <a:cs typeface="Calibri"/>
              </a:rPr>
            </a:br>
            <a:r>
              <a:rPr lang="de-DE" sz="1400" dirty="0">
                <a:latin typeface="Corbel" panose="020B0503020204020204" pitchFamily="34" charset="0"/>
                <a:cs typeface="Calibri"/>
              </a:rPr>
              <a:t>zu Lese-/Rechtschreib-schwierigkeiten</a:t>
            </a:r>
          </a:p>
          <a:p>
            <a:pPr marL="715963" lvl="1" indent="0">
              <a:lnSpc>
                <a:spcPct val="100000"/>
              </a:lnSpc>
              <a:spcBef>
                <a:spcPts val="0"/>
              </a:spcBef>
              <a:buClr>
                <a:srgbClr val="E6320F"/>
              </a:buClr>
              <a:buNone/>
            </a:pPr>
            <a:r>
              <a:rPr lang="de-DE" sz="1000" dirty="0">
                <a:latin typeface="Corbel" panose="020B0503020204020204" pitchFamily="34" charset="0"/>
                <a:cs typeface="Calibri"/>
              </a:rPr>
              <a:t>Link &amp; Termine auf der Homepage</a:t>
            </a:r>
          </a:p>
          <a:p>
            <a:pPr marL="715963" lvl="1" indent="0">
              <a:lnSpc>
                <a:spcPct val="100000"/>
              </a:lnSpc>
              <a:spcBef>
                <a:spcPts val="0"/>
              </a:spcBef>
              <a:buClr>
                <a:srgbClr val="E6320F"/>
              </a:buClr>
              <a:buNone/>
            </a:pPr>
            <a:r>
              <a:rPr lang="de-DE" sz="1000" dirty="0">
                <a:latin typeface="Corbel" panose="020B0503020204020204" pitchFamily="34" charset="0"/>
                <a:cs typeface="Calibri"/>
              </a:rPr>
              <a:t>14:00-15:30 Uhr</a:t>
            </a:r>
          </a:p>
          <a:p>
            <a:pPr marL="715963" lvl="1" indent="0">
              <a:lnSpc>
                <a:spcPct val="100000"/>
              </a:lnSpc>
              <a:spcBef>
                <a:spcPts val="0"/>
              </a:spcBef>
              <a:buClr>
                <a:srgbClr val="E6320F"/>
              </a:buClr>
              <a:buNone/>
            </a:pPr>
            <a:r>
              <a:rPr lang="de-DE" sz="1000" dirty="0">
                <a:latin typeface="Corbel" panose="020B0503020204020204" pitchFamily="34" charset="0"/>
                <a:cs typeface="Calibri"/>
              </a:rPr>
              <a:t>Ohne Anmeldung </a:t>
            </a:r>
          </a:p>
          <a:p>
            <a:pPr marL="715963" lvl="1" indent="0">
              <a:lnSpc>
                <a:spcPct val="100000"/>
              </a:lnSpc>
              <a:spcBef>
                <a:spcPts val="0"/>
              </a:spcBef>
              <a:buClr>
                <a:srgbClr val="E6320F"/>
              </a:buClr>
              <a:buNone/>
            </a:pPr>
            <a:r>
              <a:rPr lang="de-DE" sz="1000" dirty="0">
                <a:latin typeface="Corbel" panose="020B0503020204020204" pitchFamily="34" charset="0"/>
                <a:cs typeface="Calibri"/>
              </a:rPr>
              <a:t>Fachinputs &amp; Praxisbeispiele</a:t>
            </a:r>
          </a:p>
          <a:p>
            <a:pPr marL="715963" lvl="1" indent="0">
              <a:lnSpc>
                <a:spcPct val="100000"/>
              </a:lnSpc>
              <a:spcBef>
                <a:spcPts val="0"/>
              </a:spcBef>
              <a:buClr>
                <a:srgbClr val="E6320F"/>
              </a:buClr>
              <a:buNone/>
            </a:pPr>
            <a:endParaRPr lang="de-DE" sz="900" dirty="0">
              <a:latin typeface="Corbel" panose="020B0503020204020204" pitchFamily="34" charset="0"/>
              <a:cs typeface="Calibri"/>
            </a:endParaRPr>
          </a:p>
          <a:p>
            <a:pPr marL="536575" lvl="0" indent="0">
              <a:lnSpc>
                <a:spcPct val="100000"/>
              </a:lnSpc>
              <a:spcBef>
                <a:spcPts val="600"/>
              </a:spcBef>
              <a:buClr>
                <a:srgbClr val="E6320F"/>
              </a:buClr>
              <a:buNone/>
            </a:pPr>
            <a:r>
              <a:rPr lang="de-DE" sz="1400" dirty="0">
                <a:latin typeface="Corbel" panose="020B0503020204020204" pitchFamily="34" charset="0"/>
                <a:cs typeface="Calibri"/>
              </a:rPr>
              <a:t>Alles auf einen Klick </a:t>
            </a:r>
            <a:br>
              <a:rPr lang="de-DE" sz="1400" dirty="0">
                <a:latin typeface="Corbel" panose="020B0503020204020204" pitchFamily="34" charset="0"/>
                <a:cs typeface="Calibri"/>
              </a:rPr>
            </a:br>
            <a:r>
              <a:rPr lang="de-DE" sz="1400" dirty="0">
                <a:latin typeface="Corbel" panose="020B0503020204020204" pitchFamily="34" charset="0"/>
                <a:cs typeface="Calibri"/>
              </a:rPr>
              <a:t>Servicestelle Homepage</a:t>
            </a:r>
          </a:p>
          <a:p>
            <a:pPr marL="536575" lvl="0" indent="0">
              <a:lnSpc>
                <a:spcPct val="100000"/>
              </a:lnSpc>
              <a:spcBef>
                <a:spcPts val="600"/>
              </a:spcBef>
              <a:buClr>
                <a:srgbClr val="E6320F"/>
              </a:buClr>
              <a:buNone/>
            </a:pPr>
            <a:endParaRPr lang="de-DE" sz="1400" dirty="0">
              <a:latin typeface="Corbel" panose="020B0503020204020204" pitchFamily="34" charset="0"/>
              <a:cs typeface="Calibri"/>
            </a:endParaRPr>
          </a:p>
          <a:p>
            <a:pPr marL="536575" lvl="0" indent="0">
              <a:lnSpc>
                <a:spcPct val="100000"/>
              </a:lnSpc>
              <a:spcBef>
                <a:spcPts val="600"/>
              </a:spcBef>
              <a:buClr>
                <a:srgbClr val="E6320F"/>
              </a:buClr>
              <a:buNone/>
            </a:pPr>
            <a:endParaRPr lang="de-DE" sz="1400" dirty="0">
              <a:latin typeface="Corbel" panose="020B0503020204020204" pitchFamily="34" charset="0"/>
              <a:cs typeface="Calibri"/>
            </a:endParaRPr>
          </a:p>
          <a:p>
            <a:pPr marL="536575" lvl="0" indent="0">
              <a:lnSpc>
                <a:spcPct val="100000"/>
              </a:lnSpc>
              <a:spcBef>
                <a:spcPts val="600"/>
              </a:spcBef>
              <a:buClr>
                <a:srgbClr val="E6320F"/>
              </a:buClr>
              <a:buNone/>
            </a:pPr>
            <a:endParaRPr lang="de-DE" sz="1400" dirty="0">
              <a:latin typeface="Corbel" panose="020B0503020204020204" pitchFamily="34" charset="0"/>
              <a:cs typeface="Calibri"/>
            </a:endParaRPr>
          </a:p>
          <a:p>
            <a:pPr marL="536575" lvl="0" indent="0">
              <a:lnSpc>
                <a:spcPct val="100000"/>
              </a:lnSpc>
              <a:spcBef>
                <a:spcPts val="600"/>
              </a:spcBef>
              <a:buClr>
                <a:srgbClr val="E6320F"/>
              </a:buClr>
              <a:buNone/>
            </a:pPr>
            <a:endParaRPr lang="de-DE" sz="1400" dirty="0">
              <a:latin typeface="Corbel" panose="020B0503020204020204" pitchFamily="34" charset="0"/>
              <a:cs typeface="Calibri"/>
            </a:endParaRPr>
          </a:p>
          <a:p>
            <a:pPr marL="180975" lvl="0" indent="-180975">
              <a:lnSpc>
                <a:spcPct val="150000"/>
              </a:lnSpc>
              <a:spcBef>
                <a:spcPts val="600"/>
              </a:spcBef>
              <a:buClr>
                <a:srgbClr val="E6320F"/>
              </a:buClr>
            </a:pPr>
            <a:endParaRPr lang="de-DE" sz="1400" dirty="0">
              <a:latin typeface="Corbel" panose="020B0503020204020204" pitchFamily="34" charset="0"/>
              <a:cs typeface="Calibri"/>
            </a:endParaRPr>
          </a:p>
          <a:p>
            <a:endParaRPr lang="de-AT" dirty="0"/>
          </a:p>
        </p:txBody>
      </p:sp>
      <p:sp>
        <p:nvSpPr>
          <p:cNvPr id="10" name="Inhaltsplatzhalter 3">
            <a:extLst>
              <a:ext uri="{FF2B5EF4-FFF2-40B4-BE49-F238E27FC236}">
                <a16:creationId xmlns:a16="http://schemas.microsoft.com/office/drawing/2014/main" id="{B6788EEB-E585-4901-8CC7-B7E7974F35CF}"/>
              </a:ext>
            </a:extLst>
          </p:cNvPr>
          <p:cNvSpPr txBox="1">
            <a:spLocks/>
          </p:cNvSpPr>
          <p:nvPr/>
        </p:nvSpPr>
        <p:spPr>
          <a:xfrm>
            <a:off x="3719013" y="452843"/>
            <a:ext cx="3370625" cy="689217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51986" indent="-251986" algn="l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0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endParaRPr lang="de-DE" sz="100" b="1" dirty="0">
              <a:solidFill>
                <a:srgbClr val="E6320F"/>
              </a:solidFill>
              <a:latin typeface="Corbel" panose="020B0503020204020204" pitchFamily="34" charset="0"/>
            </a:endParaRPr>
          </a:p>
          <a:p>
            <a:pPr marL="88900" indent="0" algn="ctr">
              <a:spcBef>
                <a:spcPts val="0"/>
              </a:spcBef>
              <a:buNone/>
            </a:pPr>
            <a:r>
              <a:rPr lang="de-DE" sz="2400" b="1" dirty="0">
                <a:solidFill>
                  <a:srgbClr val="264350"/>
                </a:solidFill>
                <a:latin typeface="Corbel" panose="020B0503020204020204" pitchFamily="34" charset="0"/>
              </a:rPr>
              <a:t>Ziele</a:t>
            </a:r>
          </a:p>
          <a:p>
            <a:pPr marL="88900" indent="0" algn="ctr">
              <a:spcBef>
                <a:spcPts val="0"/>
              </a:spcBef>
              <a:buNone/>
            </a:pPr>
            <a:endParaRPr lang="de-DE" sz="2400" b="1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88900" indent="0" algn="ctr">
              <a:spcBef>
                <a:spcPts val="0"/>
              </a:spcBef>
              <a:buNone/>
            </a:pPr>
            <a:endParaRPr lang="de-DE" sz="2400" b="1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buClr>
                <a:srgbClr val="9E0529"/>
              </a:buClr>
            </a:pPr>
            <a:r>
              <a:rPr lang="de-DE" sz="1400" dirty="0">
                <a:latin typeface="Corbel" panose="020B0503020204020204" pitchFamily="34" charset="0"/>
              </a:rPr>
              <a:t>Stärkung des Stellenwerts der Sprachförderung an den Schulen</a:t>
            </a:r>
          </a:p>
          <a:p>
            <a:pPr>
              <a:lnSpc>
                <a:spcPct val="100000"/>
              </a:lnSpc>
              <a:spcBef>
                <a:spcPts val="1200"/>
              </a:spcBef>
              <a:buClr>
                <a:srgbClr val="9E0529"/>
              </a:buClr>
            </a:pPr>
            <a:r>
              <a:rPr lang="de-DE" sz="1400" dirty="0">
                <a:latin typeface="Corbel" panose="020B0503020204020204" pitchFamily="34" charset="0"/>
              </a:rPr>
              <a:t>zentrale Ansprech- &amp; Vernetzungsstelle für Fragestellungen zum Unterricht von mehrsprachigen Schüler*innen 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>
                <a:srgbClr val="9E0529"/>
              </a:buClr>
            </a:pPr>
            <a:r>
              <a:rPr lang="de-DE" sz="1400" dirty="0">
                <a:latin typeface="Corbel" panose="020B0503020204020204" pitchFamily="34" charset="0"/>
              </a:rPr>
              <a:t>Professionalisierung in Deutschfördermaßnahmen, USB DaZ, MIKA D, ESU, Elternarbeit,... durch Beratung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>
                <a:srgbClr val="9E0529"/>
              </a:buClr>
            </a:pPr>
            <a:r>
              <a:rPr lang="de-DE" sz="1400" dirty="0">
                <a:latin typeface="Corbel" panose="020B0503020204020204" pitchFamily="34" charset="0"/>
              </a:rPr>
              <a:t>Stärkung der Erstsprachen als Ressource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>
                <a:srgbClr val="9E0529"/>
              </a:buClr>
            </a:pPr>
            <a:r>
              <a:rPr lang="de-DE" sz="1400" dirty="0">
                <a:latin typeface="Corbel" panose="020B0503020204020204" pitchFamily="34" charset="0"/>
              </a:rPr>
              <a:t>Professionalisierung im Umgang mit Lese-/Rechtschreibschwierigkeiten durch Information und Beratung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>
                <a:srgbClr val="9E0529"/>
              </a:buClr>
            </a:pPr>
            <a:r>
              <a:rPr lang="de-DE" sz="1400" dirty="0">
                <a:latin typeface="Corbel" panose="020B0503020204020204" pitchFamily="34" charset="0"/>
              </a:rPr>
              <a:t>Etablierung des sprachprofessionellen Unterrichts in allen Schulformen, Schulstufen und Fächern unabhängig von der Erstsprache der Schülerinnen und Schüler.</a:t>
            </a:r>
          </a:p>
          <a:p>
            <a:pPr marL="0" indent="0">
              <a:buNone/>
            </a:pPr>
            <a:endParaRPr lang="de-AT" dirty="0"/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49A877F7-4ED9-46BB-BEB6-B6B777C99527}"/>
              </a:ext>
            </a:extLst>
          </p:cNvPr>
          <p:cNvCxnSpPr/>
          <p:nvPr/>
        </p:nvCxnSpPr>
        <p:spPr>
          <a:xfrm>
            <a:off x="452846" y="1147502"/>
            <a:ext cx="9962605" cy="0"/>
          </a:xfrm>
          <a:prstGeom prst="line">
            <a:avLst/>
          </a:prstGeom>
          <a:ln w="28575">
            <a:solidFill>
              <a:srgbClr val="9E05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CAEBB653-F38A-4B88-A177-85E218BC9DDD}"/>
              </a:ext>
            </a:extLst>
          </p:cNvPr>
          <p:cNvGrpSpPr/>
          <p:nvPr/>
        </p:nvGrpSpPr>
        <p:grpSpPr>
          <a:xfrm>
            <a:off x="296737" y="1411251"/>
            <a:ext cx="2991670" cy="2973678"/>
            <a:chOff x="362179" y="1411251"/>
            <a:chExt cx="2991670" cy="2973678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15EE5F45-41A2-44AC-BDCC-4B1E1CD157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5861" b="64835" l="9581" r="94012">
                          <a14:foregroundMark x1="71257" y1="35897" x2="71257" y2="35897"/>
                          <a14:foregroundMark x1="94311" y1="45421" x2="94311" y2="45421"/>
                          <a14:foregroundMark x1="53593" y1="63736" x2="53593" y2="63736"/>
                          <a14:foregroundMark x1="13772" y1="64835" x2="13772" y2="6483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0555"/>
            <a:stretch/>
          </p:blipFill>
          <p:spPr>
            <a:xfrm>
              <a:off x="1467230" y="2661032"/>
              <a:ext cx="733660" cy="416438"/>
            </a:xfrm>
            <a:prstGeom prst="rect">
              <a:avLst/>
            </a:prstGeom>
          </p:spPr>
        </p:pic>
        <p:sp>
          <p:nvSpPr>
            <p:cNvPr id="5" name="Sechseck 4">
              <a:extLst>
                <a:ext uri="{FF2B5EF4-FFF2-40B4-BE49-F238E27FC236}">
                  <a16:creationId xmlns:a16="http://schemas.microsoft.com/office/drawing/2014/main" id="{EF0C6D02-27A1-43CC-A67A-14CD00DC246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118" y="1916514"/>
              <a:ext cx="1124092" cy="972000"/>
            </a:xfrm>
            <a:prstGeom prst="hexagon">
              <a:avLst/>
            </a:prstGeom>
            <a:solidFill>
              <a:srgbClr val="9E0529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b="1" dirty="0">
                  <a:latin typeface="Corbel" panose="020B0503020204020204" pitchFamily="34" charset="0"/>
                </a:rPr>
                <a:t>Schul-leitungen</a:t>
              </a:r>
              <a:endParaRPr lang="de-AT" b="1" dirty="0">
                <a:latin typeface="Corbel" panose="020B0503020204020204" pitchFamily="34" charset="0"/>
              </a:endParaRPr>
            </a:p>
          </p:txBody>
        </p:sp>
        <p:sp>
          <p:nvSpPr>
            <p:cNvPr id="11" name="Sechseck 10">
              <a:extLst>
                <a:ext uri="{FF2B5EF4-FFF2-40B4-BE49-F238E27FC236}">
                  <a16:creationId xmlns:a16="http://schemas.microsoft.com/office/drawing/2014/main" id="{11D59900-AB57-49E5-A7F5-AF8DE214010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95968" y="1411251"/>
              <a:ext cx="1124092" cy="972000"/>
            </a:xfrm>
            <a:prstGeom prst="hexagon">
              <a:avLst/>
            </a:prstGeom>
            <a:solidFill>
              <a:srgbClr val="9E0529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b="1" dirty="0">
                  <a:latin typeface="Corbel" panose="020B0503020204020204" pitchFamily="34" charset="0"/>
                </a:rPr>
                <a:t>Lehr-kräfte</a:t>
              </a:r>
              <a:endParaRPr lang="de-AT" b="1" dirty="0">
                <a:latin typeface="Corbel" panose="020B0503020204020204" pitchFamily="34" charset="0"/>
              </a:endParaRPr>
            </a:p>
          </p:txBody>
        </p:sp>
        <p:sp>
          <p:nvSpPr>
            <p:cNvPr id="12" name="Sechseck 11">
              <a:extLst>
                <a:ext uri="{FF2B5EF4-FFF2-40B4-BE49-F238E27FC236}">
                  <a16:creationId xmlns:a16="http://schemas.microsoft.com/office/drawing/2014/main" id="{09E7279F-3456-4174-BA96-670B9B2E872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19818" y="1897251"/>
              <a:ext cx="1124092" cy="972000"/>
            </a:xfrm>
            <a:prstGeom prst="hexagon">
              <a:avLst/>
            </a:prstGeom>
            <a:solidFill>
              <a:srgbClr val="9E0529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b="1" dirty="0">
                  <a:latin typeface="Corbel" panose="020B0503020204020204" pitchFamily="34" charset="0"/>
                </a:rPr>
                <a:t>ESU-Lehr-kräfte</a:t>
              </a:r>
              <a:endParaRPr lang="de-AT" b="1" dirty="0">
                <a:latin typeface="Corbel" panose="020B0503020204020204" pitchFamily="34" charset="0"/>
              </a:endParaRPr>
            </a:p>
          </p:txBody>
        </p:sp>
        <p:sp>
          <p:nvSpPr>
            <p:cNvPr id="13" name="Sechseck 12">
              <a:extLst>
                <a:ext uri="{FF2B5EF4-FFF2-40B4-BE49-F238E27FC236}">
                  <a16:creationId xmlns:a16="http://schemas.microsoft.com/office/drawing/2014/main" id="{323675E2-7F02-4279-BBF3-40B7608F5C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09879" y="2907666"/>
              <a:ext cx="1143970" cy="972000"/>
            </a:xfrm>
            <a:prstGeom prst="hexagon">
              <a:avLst/>
            </a:prstGeom>
            <a:solidFill>
              <a:srgbClr val="9E0529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b="1" dirty="0">
                  <a:latin typeface="Corbel" panose="020B0503020204020204" pitchFamily="34" charset="0"/>
                </a:rPr>
                <a:t>ARGE-</a:t>
              </a:r>
              <a:r>
                <a:rPr lang="de-AT" sz="1050" b="1" dirty="0">
                  <a:latin typeface="Corbel" panose="020B0503020204020204" pitchFamily="34" charset="0"/>
                </a:rPr>
                <a:t>Leitungen</a:t>
              </a:r>
              <a:endParaRPr lang="de-AT" b="1" dirty="0">
                <a:latin typeface="Corbel" panose="020B0503020204020204" pitchFamily="34" charset="0"/>
              </a:endParaRPr>
            </a:p>
          </p:txBody>
        </p:sp>
        <p:sp>
          <p:nvSpPr>
            <p:cNvPr id="14" name="Sechseck 13">
              <a:extLst>
                <a:ext uri="{FF2B5EF4-FFF2-40B4-BE49-F238E27FC236}">
                  <a16:creationId xmlns:a16="http://schemas.microsoft.com/office/drawing/2014/main" id="{F6661471-46B5-42A0-95BA-00D9557B20B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95968" y="3412929"/>
              <a:ext cx="1124092" cy="972000"/>
            </a:xfrm>
            <a:prstGeom prst="hexagon">
              <a:avLst/>
            </a:prstGeom>
            <a:solidFill>
              <a:srgbClr val="9E0529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b="1" dirty="0">
                  <a:latin typeface="Corbel" panose="020B0503020204020204" pitchFamily="34" charset="0"/>
                </a:rPr>
                <a:t>Schul-psycho-</a:t>
              </a:r>
              <a:r>
                <a:rPr lang="de-AT" sz="1100" b="1" dirty="0" err="1">
                  <a:latin typeface="Corbel" panose="020B0503020204020204" pitchFamily="34" charset="0"/>
                </a:rPr>
                <a:t>logie</a:t>
              </a:r>
              <a:r>
                <a:rPr lang="de-AT" sz="1100" b="1" dirty="0">
                  <a:latin typeface="Corbel" panose="020B0503020204020204" pitchFamily="34" charset="0"/>
                </a:rPr>
                <a:t> &amp; PSU</a:t>
              </a:r>
              <a:endParaRPr lang="de-AT" b="1" dirty="0">
                <a:latin typeface="Corbel" panose="020B0503020204020204" pitchFamily="34" charset="0"/>
              </a:endParaRPr>
            </a:p>
          </p:txBody>
        </p:sp>
        <p:sp>
          <p:nvSpPr>
            <p:cNvPr id="15" name="Sechseck 14">
              <a:extLst>
                <a:ext uri="{FF2B5EF4-FFF2-40B4-BE49-F238E27FC236}">
                  <a16:creationId xmlns:a16="http://schemas.microsoft.com/office/drawing/2014/main" id="{891109D6-2180-47E5-B68E-1FF4BBE5A2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2179" y="2918100"/>
              <a:ext cx="1124092" cy="972000"/>
            </a:xfrm>
            <a:prstGeom prst="hexagon">
              <a:avLst/>
            </a:prstGeom>
            <a:solidFill>
              <a:srgbClr val="9E0529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b="1" dirty="0">
                  <a:latin typeface="Corbel" panose="020B0503020204020204" pitchFamily="34" charset="0"/>
                </a:rPr>
                <a:t>Päd. Regionen AL, SQM, DM,...</a:t>
              </a:r>
              <a:endParaRPr lang="de-AT" b="1" dirty="0">
                <a:latin typeface="Corbel" panose="020B0503020204020204" pitchFamily="34" charset="0"/>
              </a:endParaRPr>
            </a:p>
          </p:txBody>
        </p:sp>
        <p:sp>
          <p:nvSpPr>
            <p:cNvPr id="16" name="Sechseck 15">
              <a:extLst>
                <a:ext uri="{FF2B5EF4-FFF2-40B4-BE49-F238E27FC236}">
                  <a16:creationId xmlns:a16="http://schemas.microsoft.com/office/drawing/2014/main" id="{81713D6B-5E50-4EE1-A4DC-E1513980F3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95968" y="2414919"/>
              <a:ext cx="1124092" cy="972000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>
                <a:latin typeface="Corbel" panose="020B0503020204020204" pitchFamily="34" charset="0"/>
              </a:endParaRPr>
            </a:p>
          </p:txBody>
        </p:sp>
      </p:grpSp>
      <p:pic>
        <p:nvPicPr>
          <p:cNvPr id="18" name="Grafik 17" descr="Internet">
            <a:extLst>
              <a:ext uri="{FF2B5EF4-FFF2-40B4-BE49-F238E27FC236}">
                <a16:creationId xmlns:a16="http://schemas.microsoft.com/office/drawing/2014/main" id="{3D2451B9-9AF8-4716-B547-1ED82BA042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05561" y="1746841"/>
            <a:ext cx="432000" cy="432000"/>
          </a:xfrm>
          <a:prstGeom prst="rect">
            <a:avLst/>
          </a:prstGeom>
        </p:spPr>
      </p:pic>
      <p:pic>
        <p:nvPicPr>
          <p:cNvPr id="20" name="Grafik 19" descr="Empfänger">
            <a:extLst>
              <a:ext uri="{FF2B5EF4-FFF2-40B4-BE49-F238E27FC236}">
                <a16:creationId xmlns:a16="http://schemas.microsoft.com/office/drawing/2014/main" id="{496ACF30-7359-495E-A8B5-1CC907E96F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503304" y="2877655"/>
            <a:ext cx="360000" cy="360000"/>
          </a:xfrm>
          <a:prstGeom prst="rect">
            <a:avLst/>
          </a:prstGeom>
        </p:spPr>
      </p:pic>
      <p:pic>
        <p:nvPicPr>
          <p:cNvPr id="22" name="Grafik 21" descr="Welt">
            <a:extLst>
              <a:ext uri="{FF2B5EF4-FFF2-40B4-BE49-F238E27FC236}">
                <a16:creationId xmlns:a16="http://schemas.microsoft.com/office/drawing/2014/main" id="{ECA301A8-2CE2-4F24-AC8A-657AB2F34DF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467304" y="6065868"/>
            <a:ext cx="396000" cy="396000"/>
          </a:xfrm>
          <a:prstGeom prst="rect">
            <a:avLst/>
          </a:prstGeom>
        </p:spPr>
      </p:pic>
      <p:pic>
        <p:nvPicPr>
          <p:cNvPr id="24" name="Grafik 23" descr="Atom">
            <a:extLst>
              <a:ext uri="{FF2B5EF4-FFF2-40B4-BE49-F238E27FC236}">
                <a16:creationId xmlns:a16="http://schemas.microsoft.com/office/drawing/2014/main" id="{E7D512A9-A4CD-4878-BAA1-DC893A15903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503304" y="3797343"/>
            <a:ext cx="396000" cy="396000"/>
          </a:xfrm>
          <a:prstGeom prst="rect">
            <a:avLst/>
          </a:prstGeom>
        </p:spPr>
      </p:pic>
      <p:pic>
        <p:nvPicPr>
          <p:cNvPr id="26" name="Grafik 25" descr="Geöffnetes Buch">
            <a:extLst>
              <a:ext uri="{FF2B5EF4-FFF2-40B4-BE49-F238E27FC236}">
                <a16:creationId xmlns:a16="http://schemas.microsoft.com/office/drawing/2014/main" id="{9D5890A0-D2D7-4013-9F5C-F882213A083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510483" y="4481086"/>
            <a:ext cx="396000" cy="396000"/>
          </a:xfrm>
          <a:prstGeom prst="rect">
            <a:avLst/>
          </a:prstGeom>
        </p:spPr>
      </p:pic>
      <p:pic>
        <p:nvPicPr>
          <p:cNvPr id="23" name="Grafik 22" descr="cid:image002.png@01D9EA4A.DAF159B0">
            <a:hlinkClick r:id="rId14"/>
            <a:extLst>
              <a:ext uri="{FF2B5EF4-FFF2-40B4-BE49-F238E27FC236}">
                <a16:creationId xmlns:a16="http://schemas.microsoft.com/office/drawing/2014/main" id="{833EEAF8-7CD6-477B-9A7A-A86A4836EC2F}"/>
              </a:ext>
            </a:extLst>
          </p:cNvPr>
          <p:cNvPicPr/>
          <p:nvPr/>
        </p:nvPicPr>
        <p:blipFill>
          <a:blip r:embed="rId15" r:link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2682" y="6505515"/>
            <a:ext cx="772769" cy="8249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1433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BKA-2018\BKA2018-Brief\REPUBLIK-AT-DOKUMENTVORLAGEN\POTX\HG_Powerpoint_4zu3.png">
            <a:extLst>
              <a:ext uri="{FF2B5EF4-FFF2-40B4-BE49-F238E27FC236}">
                <a16:creationId xmlns:a16="http://schemas.microsoft.com/office/drawing/2014/main" id="{93A5CB63-77E2-4553-B782-1A2ADC48699E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1"/>
          <a:stretch/>
        </p:blipFill>
        <p:spPr bwMode="auto">
          <a:xfrm>
            <a:off x="7078719" y="-1"/>
            <a:ext cx="3660595" cy="7559675"/>
          </a:xfrm>
          <a:prstGeom prst="rect">
            <a:avLst/>
          </a:prstGeom>
          <a:noFill/>
          <a:extLst/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4024958-530C-4FAF-B1A1-8F07DB099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56" y="214659"/>
            <a:ext cx="3229596" cy="7130359"/>
          </a:xfrm>
          <a:noFill/>
        </p:spPr>
        <p:txBody>
          <a:bodyPr>
            <a:normAutofit/>
          </a:bodyPr>
          <a:lstStyle/>
          <a:p>
            <a:pPr marL="285751" indent="-285751"/>
            <a:endParaRPr lang="de-DE" sz="1400" dirty="0">
              <a:latin typeface="Corbel" panose="020B0503020204020204" pitchFamily="34" charset="0"/>
            </a:endParaRPr>
          </a:p>
          <a:p>
            <a:pPr marL="0" indent="0" algn="ctr">
              <a:buNone/>
            </a:pPr>
            <a:r>
              <a:rPr lang="de-AT" sz="2000" b="1" dirty="0">
                <a:solidFill>
                  <a:srgbClr val="9E0529"/>
                </a:solidFill>
                <a:latin typeface="Corbel" panose="020B0503020204020204" pitchFamily="34" charset="0"/>
              </a:rPr>
              <a:t>Das Team</a:t>
            </a:r>
          </a:p>
          <a:p>
            <a:pPr marL="0" indent="0" algn="ctr">
              <a:spcBef>
                <a:spcPts val="600"/>
              </a:spcBef>
              <a:buNone/>
            </a:pPr>
            <a:endParaRPr lang="de-DE" sz="1601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0" indent="0" algn="ctr">
              <a:spcBef>
                <a:spcPts val="600"/>
              </a:spcBef>
              <a:buNone/>
            </a:pPr>
            <a:endParaRPr lang="de-DE" sz="1601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0" indent="0" algn="ctr">
              <a:spcBef>
                <a:spcPts val="600"/>
              </a:spcBef>
              <a:buNone/>
            </a:pPr>
            <a:endParaRPr lang="de-DE" sz="1601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0" indent="0" algn="ctr">
              <a:spcBef>
                <a:spcPts val="600"/>
              </a:spcBef>
              <a:buNone/>
            </a:pPr>
            <a:endParaRPr lang="de-DE" sz="1601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0" indent="0" algn="ctr">
              <a:spcBef>
                <a:spcPts val="600"/>
              </a:spcBef>
              <a:buNone/>
            </a:pPr>
            <a:endParaRPr lang="de-DE" sz="1601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0" indent="0" algn="ctr">
              <a:spcBef>
                <a:spcPts val="600"/>
              </a:spcBef>
              <a:buNone/>
            </a:pPr>
            <a:endParaRPr lang="de-DE" sz="1601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0" indent="0" algn="ctr">
              <a:spcBef>
                <a:spcPts val="600"/>
              </a:spcBef>
              <a:buNone/>
            </a:pPr>
            <a:endParaRPr lang="de-DE" sz="1601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0" indent="0" algn="ctr">
              <a:spcBef>
                <a:spcPts val="600"/>
              </a:spcBef>
              <a:buNone/>
            </a:pPr>
            <a:endParaRPr lang="de-DE" sz="1601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Martina </a:t>
            </a:r>
            <a:r>
              <a:rPr lang="de-DE" sz="1400" b="1" dirty="0" err="1">
                <a:solidFill>
                  <a:srgbClr val="264350"/>
                </a:solidFill>
                <a:latin typeface="Corbel" panose="020B0503020204020204" pitchFamily="34" charset="0"/>
              </a:rPr>
              <a:t>Stanger-Bumberger</a:t>
            </a:r>
            <a:endParaRPr lang="de-DE" sz="1400" b="1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de-DE" sz="1400" i="1" dirty="0">
                <a:solidFill>
                  <a:srgbClr val="264350"/>
                </a:solidFill>
                <a:latin typeface="Corbel" panose="020B0503020204020204" pitchFamily="34" charset="0"/>
              </a:rPr>
              <a:t>Koordination &amp; Leitung</a:t>
            </a:r>
          </a:p>
          <a:p>
            <a:pPr marL="804869" indent="-804869" algn="ctr">
              <a:spcBef>
                <a:spcPts val="600"/>
              </a:spcBef>
              <a:buNone/>
            </a:pPr>
            <a:endParaRPr lang="de-DE" sz="1100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Martina </a:t>
            </a:r>
            <a:r>
              <a:rPr lang="de-DE" sz="1400" b="1" dirty="0">
                <a:solidFill>
                  <a:srgbClr val="264350"/>
                </a:solidFill>
                <a:latin typeface="Corbel" panose="020B0503020204020204" pitchFamily="34" charset="0"/>
              </a:rPr>
              <a:t>Bernhauser</a:t>
            </a: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 (</a:t>
            </a:r>
            <a:r>
              <a:rPr lang="de-DE" sz="1400" i="1" dirty="0" err="1">
                <a:solidFill>
                  <a:srgbClr val="264350"/>
                </a:solidFill>
                <a:latin typeface="Corbel" panose="020B0503020204020204" pitchFamily="34" charset="0"/>
              </a:rPr>
              <a:t>Päd</a:t>
            </a:r>
            <a:r>
              <a:rPr lang="de-DE" sz="1400" i="1" dirty="0">
                <a:solidFill>
                  <a:srgbClr val="264350"/>
                </a:solidFill>
                <a:latin typeface="Corbel" panose="020B0503020204020204" pitchFamily="34" charset="0"/>
              </a:rPr>
              <a:t>/1)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Gudrun </a:t>
            </a:r>
            <a:r>
              <a:rPr lang="de-DE" sz="1400" b="1" dirty="0" err="1">
                <a:solidFill>
                  <a:srgbClr val="264350"/>
                </a:solidFill>
                <a:latin typeface="Corbel" panose="020B0503020204020204" pitchFamily="34" charset="0"/>
              </a:rPr>
              <a:t>Kirchweger</a:t>
            </a: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 (</a:t>
            </a:r>
            <a:r>
              <a:rPr lang="de-DE" sz="1400" i="1" dirty="0" err="1">
                <a:solidFill>
                  <a:srgbClr val="264350"/>
                </a:solidFill>
                <a:latin typeface="Corbel" panose="020B0503020204020204" pitchFamily="34" charset="0"/>
              </a:rPr>
              <a:t>Päd</a:t>
            </a:r>
            <a:r>
              <a:rPr lang="de-DE" sz="1400" i="1" dirty="0">
                <a:solidFill>
                  <a:srgbClr val="264350"/>
                </a:solidFill>
                <a:latin typeface="Corbel" panose="020B0503020204020204" pitchFamily="34" charset="0"/>
              </a:rPr>
              <a:t>/1)</a:t>
            </a:r>
            <a:endParaRPr lang="de-DE" sz="1400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Gudrun </a:t>
            </a:r>
            <a:r>
              <a:rPr lang="de-DE" sz="1400" b="1" dirty="0">
                <a:solidFill>
                  <a:srgbClr val="264350"/>
                </a:solidFill>
                <a:latin typeface="Corbel" panose="020B0503020204020204" pitchFamily="34" charset="0"/>
              </a:rPr>
              <a:t>Petz-Hoffmann</a:t>
            </a: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 (</a:t>
            </a:r>
            <a:r>
              <a:rPr lang="de-DE" sz="1400" i="1" dirty="0" err="1">
                <a:solidFill>
                  <a:srgbClr val="264350"/>
                </a:solidFill>
                <a:latin typeface="Corbel" panose="020B0503020204020204" pitchFamily="34" charset="0"/>
              </a:rPr>
              <a:t>Päd</a:t>
            </a:r>
            <a:r>
              <a:rPr lang="de-DE" sz="1400" i="1" dirty="0">
                <a:solidFill>
                  <a:srgbClr val="264350"/>
                </a:solidFill>
                <a:latin typeface="Corbel" panose="020B0503020204020204" pitchFamily="34" charset="0"/>
              </a:rPr>
              <a:t>/2)</a:t>
            </a:r>
            <a:endParaRPr lang="de-DE" sz="1400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Sylvia </a:t>
            </a:r>
            <a:r>
              <a:rPr lang="de-DE" sz="1400" b="1" dirty="0">
                <a:solidFill>
                  <a:srgbClr val="264350"/>
                </a:solidFill>
                <a:latin typeface="Corbel" panose="020B0503020204020204" pitchFamily="34" charset="0"/>
              </a:rPr>
              <a:t>Obereigner</a:t>
            </a: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 (</a:t>
            </a:r>
            <a:r>
              <a:rPr lang="de-DE" sz="1400" i="1" dirty="0" err="1">
                <a:solidFill>
                  <a:srgbClr val="264350"/>
                </a:solidFill>
                <a:latin typeface="Corbel" panose="020B0503020204020204" pitchFamily="34" charset="0"/>
              </a:rPr>
              <a:t>Päd</a:t>
            </a:r>
            <a:r>
              <a:rPr lang="de-DE" sz="1400" i="1" dirty="0">
                <a:solidFill>
                  <a:srgbClr val="264350"/>
                </a:solidFill>
                <a:latin typeface="Corbel" panose="020B0503020204020204" pitchFamily="34" charset="0"/>
              </a:rPr>
              <a:t>/3)</a:t>
            </a:r>
            <a:endParaRPr lang="de-DE" sz="1400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Anna-Katharina </a:t>
            </a:r>
            <a:r>
              <a:rPr lang="de-DE" sz="1400" b="1" dirty="0" err="1">
                <a:solidFill>
                  <a:srgbClr val="264350"/>
                </a:solidFill>
                <a:latin typeface="Corbel" panose="020B0503020204020204" pitchFamily="34" charset="0"/>
              </a:rPr>
              <a:t>Hraschan-Hinterholzer</a:t>
            </a: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 (</a:t>
            </a:r>
            <a:r>
              <a:rPr lang="de-DE" sz="1400" i="1" dirty="0" err="1">
                <a:solidFill>
                  <a:srgbClr val="264350"/>
                </a:solidFill>
                <a:latin typeface="Corbel" panose="020B0503020204020204" pitchFamily="34" charset="0"/>
              </a:rPr>
              <a:t>Päd</a:t>
            </a:r>
            <a:r>
              <a:rPr lang="de-DE" sz="1400" i="1" dirty="0">
                <a:solidFill>
                  <a:srgbClr val="264350"/>
                </a:solidFill>
                <a:latin typeface="Corbel" panose="020B0503020204020204" pitchFamily="34" charset="0"/>
              </a:rPr>
              <a:t>/4)</a:t>
            </a:r>
            <a:endParaRPr lang="de-DE" sz="1400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Aysel </a:t>
            </a:r>
            <a:r>
              <a:rPr lang="de-DE" sz="1400" b="1" dirty="0">
                <a:solidFill>
                  <a:srgbClr val="264350"/>
                </a:solidFill>
                <a:latin typeface="Corbel" panose="020B0503020204020204" pitchFamily="34" charset="0"/>
              </a:rPr>
              <a:t>Ates</a:t>
            </a: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 (</a:t>
            </a:r>
            <a:r>
              <a:rPr lang="de-DE" sz="1400" i="1" dirty="0" err="1">
                <a:solidFill>
                  <a:srgbClr val="264350"/>
                </a:solidFill>
                <a:latin typeface="Corbel" panose="020B0503020204020204" pitchFamily="34" charset="0"/>
              </a:rPr>
              <a:t>Päd</a:t>
            </a:r>
            <a:r>
              <a:rPr lang="de-DE" sz="1400" i="1" dirty="0">
                <a:solidFill>
                  <a:srgbClr val="264350"/>
                </a:solidFill>
                <a:latin typeface="Corbel" panose="020B0503020204020204" pitchFamily="34" charset="0"/>
              </a:rPr>
              <a:t>/5)</a:t>
            </a:r>
            <a:endParaRPr lang="de-DE" sz="1400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Ruth </a:t>
            </a:r>
            <a:r>
              <a:rPr lang="de-DE" sz="1400" b="1" dirty="0">
                <a:solidFill>
                  <a:srgbClr val="264350"/>
                </a:solidFill>
                <a:latin typeface="Corbel" panose="020B0503020204020204" pitchFamily="34" charset="0"/>
              </a:rPr>
              <a:t>Atzwanger</a:t>
            </a: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 (</a:t>
            </a:r>
            <a:r>
              <a:rPr lang="de-DE" sz="1400" i="1" dirty="0" err="1">
                <a:solidFill>
                  <a:srgbClr val="264350"/>
                </a:solidFill>
                <a:latin typeface="Corbel" panose="020B0503020204020204" pitchFamily="34" charset="0"/>
              </a:rPr>
              <a:t>Päd</a:t>
            </a:r>
            <a:r>
              <a:rPr lang="de-DE" sz="1400" i="1" dirty="0">
                <a:solidFill>
                  <a:srgbClr val="264350"/>
                </a:solidFill>
                <a:latin typeface="Corbel" panose="020B0503020204020204" pitchFamily="34" charset="0"/>
              </a:rPr>
              <a:t>/5)</a:t>
            </a:r>
            <a:endParaRPr lang="de-AT" sz="1400" dirty="0">
              <a:solidFill>
                <a:srgbClr val="264350"/>
              </a:solidFill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de-AT" sz="1400" dirty="0">
                <a:solidFill>
                  <a:srgbClr val="264350"/>
                </a:solidFill>
                <a:latin typeface="Corbel" panose="020B0503020204020204" pitchFamily="34" charset="0"/>
              </a:rPr>
              <a:t>Sandra </a:t>
            </a:r>
            <a:r>
              <a:rPr lang="de-AT" sz="1400" b="1" dirty="0">
                <a:solidFill>
                  <a:srgbClr val="264350"/>
                </a:solidFill>
                <a:latin typeface="Corbel" panose="020B0503020204020204" pitchFamily="34" charset="0"/>
              </a:rPr>
              <a:t>Hartl</a:t>
            </a:r>
            <a:r>
              <a:rPr lang="de-AT" sz="1400" dirty="0">
                <a:solidFill>
                  <a:srgbClr val="264350"/>
                </a:solidFill>
                <a:latin typeface="Corbel" panose="020B0503020204020204" pitchFamily="34" charset="0"/>
              </a:rPr>
              <a:t> </a:t>
            </a: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(</a:t>
            </a:r>
            <a:r>
              <a:rPr lang="de-DE" sz="1400" i="1" dirty="0" err="1">
                <a:solidFill>
                  <a:srgbClr val="264350"/>
                </a:solidFill>
                <a:latin typeface="Corbel" panose="020B0503020204020204" pitchFamily="34" charset="0"/>
              </a:rPr>
              <a:t>Päd</a:t>
            </a:r>
            <a:r>
              <a:rPr lang="de-DE" sz="1400" i="1" dirty="0">
                <a:solidFill>
                  <a:srgbClr val="264350"/>
                </a:solidFill>
                <a:latin typeface="Corbel" panose="020B0503020204020204" pitchFamily="34" charset="0"/>
              </a:rPr>
              <a:t>/6)</a:t>
            </a:r>
            <a:endParaRPr lang="de-AT" sz="1400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de-AT" sz="1400" dirty="0">
                <a:solidFill>
                  <a:srgbClr val="264350"/>
                </a:solidFill>
                <a:latin typeface="Corbel" panose="020B0503020204020204" pitchFamily="34" charset="0"/>
              </a:rPr>
              <a:t>Eva-Maria </a:t>
            </a:r>
            <a:r>
              <a:rPr lang="de-AT" sz="1400" b="1" dirty="0">
                <a:solidFill>
                  <a:srgbClr val="264350"/>
                </a:solidFill>
                <a:latin typeface="Corbel" panose="020B0503020204020204" pitchFamily="34" charset="0"/>
              </a:rPr>
              <a:t>Schlager-Hahn</a:t>
            </a:r>
            <a:r>
              <a:rPr lang="de-AT" sz="1400" dirty="0">
                <a:solidFill>
                  <a:srgbClr val="264350"/>
                </a:solidFill>
                <a:latin typeface="Corbel" panose="020B0503020204020204" pitchFamily="34" charset="0"/>
              </a:rPr>
              <a:t> </a:t>
            </a: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(</a:t>
            </a:r>
            <a:r>
              <a:rPr lang="de-DE" sz="1400" i="1" dirty="0">
                <a:solidFill>
                  <a:srgbClr val="264350"/>
                </a:solidFill>
                <a:latin typeface="Corbel" panose="020B0503020204020204" pitchFamily="34" charset="0"/>
              </a:rPr>
              <a:t>Sek II)</a:t>
            </a:r>
            <a:endParaRPr lang="de-AT" sz="1400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de-AT" sz="1400" dirty="0">
                <a:solidFill>
                  <a:srgbClr val="264350"/>
                </a:solidFill>
                <a:latin typeface="Corbel" panose="020B0503020204020204" pitchFamily="34" charset="0"/>
              </a:rPr>
              <a:t>Michaela </a:t>
            </a:r>
            <a:r>
              <a:rPr lang="de-AT" sz="1400" b="1" dirty="0">
                <a:solidFill>
                  <a:srgbClr val="264350"/>
                </a:solidFill>
                <a:latin typeface="Corbel" panose="020B0503020204020204" pitchFamily="34" charset="0"/>
              </a:rPr>
              <a:t>Meran</a:t>
            </a:r>
            <a:r>
              <a:rPr lang="de-AT" sz="1400" dirty="0">
                <a:solidFill>
                  <a:srgbClr val="264350"/>
                </a:solidFill>
                <a:latin typeface="Corbel" panose="020B0503020204020204" pitchFamily="34" charset="0"/>
              </a:rPr>
              <a:t> </a:t>
            </a: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(</a:t>
            </a:r>
            <a:r>
              <a:rPr lang="de-DE" sz="1400" i="1" dirty="0">
                <a:solidFill>
                  <a:srgbClr val="264350"/>
                </a:solidFill>
                <a:latin typeface="Corbel" panose="020B0503020204020204" pitchFamily="34" charset="0"/>
              </a:rPr>
              <a:t>Expertise LRS)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de-DE" sz="800" i="1" dirty="0">
                <a:solidFill>
                  <a:srgbClr val="264350"/>
                </a:solidFill>
                <a:latin typeface="Corbel" panose="020B0503020204020204" pitchFamily="34" charset="0"/>
              </a:rPr>
              <a:t>Stand Dezember 2024</a:t>
            </a:r>
            <a:endParaRPr lang="de-DE" sz="800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 marL="88900" indent="0">
              <a:buNone/>
            </a:pPr>
            <a:endParaRPr lang="de-DE" sz="2000" b="1" dirty="0">
              <a:solidFill>
                <a:srgbClr val="E6320F"/>
              </a:solidFill>
              <a:latin typeface="Corbel" panose="020B0503020204020204" pitchFamily="34" charset="0"/>
            </a:endParaRPr>
          </a:p>
          <a:p>
            <a:pPr marL="285751" indent="-285751"/>
            <a:endParaRPr lang="de-DE" sz="1400" dirty="0">
              <a:latin typeface="Corbel" panose="020B0503020204020204" pitchFamily="34" charset="0"/>
            </a:endParaRPr>
          </a:p>
          <a:p>
            <a:pPr marL="285751" indent="-285751"/>
            <a:endParaRPr lang="de-DE" sz="1400" dirty="0">
              <a:latin typeface="Corbel" panose="020B0503020204020204" pitchFamily="34" charset="0"/>
            </a:endParaRPr>
          </a:p>
          <a:p>
            <a:pPr marL="285751" indent="-285751"/>
            <a:endParaRPr lang="de-DE" sz="1400" dirty="0">
              <a:latin typeface="Corbel" panose="020B0503020204020204" pitchFamily="34" charset="0"/>
            </a:endParaRPr>
          </a:p>
          <a:p>
            <a:pPr marL="285751" indent="-285751"/>
            <a:endParaRPr lang="de-DE" sz="1400" dirty="0">
              <a:latin typeface="Corbel" panose="020B0503020204020204" pitchFamily="34" charset="0"/>
            </a:endParaRPr>
          </a:p>
          <a:p>
            <a:pPr marL="285751" indent="-285751"/>
            <a:endParaRPr lang="de-DE" sz="1400" dirty="0">
              <a:latin typeface="Corbel" panose="020B0503020204020204" pitchFamily="34" charset="0"/>
            </a:endParaRPr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7B73A18F-AE34-4715-BDF4-3F592DCA4FA0}"/>
              </a:ext>
            </a:extLst>
          </p:cNvPr>
          <p:cNvSpPr txBox="1">
            <a:spLocks/>
          </p:cNvSpPr>
          <p:nvPr/>
        </p:nvSpPr>
        <p:spPr>
          <a:xfrm>
            <a:off x="7455315" y="214656"/>
            <a:ext cx="3241961" cy="7130359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51986" indent="-251986" algn="l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0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endParaRPr lang="de-AT" sz="110" b="1" dirty="0">
              <a:solidFill>
                <a:srgbClr val="E6320F"/>
              </a:solidFill>
              <a:latin typeface="Corbel" panose="020B0503020204020204" pitchFamily="34" charset="0"/>
            </a:endParaRPr>
          </a:p>
          <a:p>
            <a:pPr marL="0" indent="0">
              <a:buNone/>
            </a:pPr>
            <a:endParaRPr lang="de-AT" sz="700" b="1" dirty="0">
              <a:solidFill>
                <a:srgbClr val="E6320F"/>
              </a:solidFill>
              <a:latin typeface="Corbel" panose="020B0503020204020204" pitchFamily="34" charset="0"/>
            </a:endParaRPr>
          </a:p>
          <a:p>
            <a:pPr>
              <a:buClr>
                <a:srgbClr val="E6320F"/>
              </a:buClr>
            </a:pPr>
            <a:endParaRPr lang="de-DE" sz="1601" dirty="0">
              <a:latin typeface="Corbel" panose="020B0503020204020204" pitchFamily="34" charset="0"/>
            </a:endParaRPr>
          </a:p>
          <a:p>
            <a:pPr>
              <a:buClr>
                <a:srgbClr val="E6320F"/>
              </a:buClr>
            </a:pPr>
            <a:endParaRPr lang="de-DE" sz="1601" dirty="0">
              <a:latin typeface="Corbel" panose="020B0503020204020204" pitchFamily="34" charset="0"/>
            </a:endParaRPr>
          </a:p>
          <a:p>
            <a:pPr>
              <a:buClr>
                <a:srgbClr val="E6320F"/>
              </a:buClr>
            </a:pPr>
            <a:endParaRPr lang="de-DE" sz="1800" dirty="0">
              <a:latin typeface="Corbel" panose="020B0503020204020204" pitchFamily="34" charset="0"/>
            </a:endParaRPr>
          </a:p>
          <a:p>
            <a:pPr marL="88900" indent="0">
              <a:buNone/>
            </a:pPr>
            <a:endParaRPr lang="de-DE" sz="3600" b="1" dirty="0">
              <a:solidFill>
                <a:schemeClr val="accent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marL="88900" indent="0">
              <a:buNone/>
            </a:pPr>
            <a:endParaRPr lang="de-DE" sz="3600" b="1" dirty="0">
              <a:solidFill>
                <a:schemeClr val="accent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marL="88900" indent="0">
              <a:buNone/>
            </a:pPr>
            <a:endParaRPr lang="de-DE" sz="2400" b="1" dirty="0">
              <a:solidFill>
                <a:schemeClr val="accent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marL="88900" indent="0">
              <a:buNone/>
            </a:pPr>
            <a:r>
              <a:rPr lang="de-DE" sz="2400" b="1" dirty="0">
                <a:solidFill>
                  <a:srgbClr val="264350"/>
                </a:solidFill>
                <a:latin typeface="Corbel" panose="020B0503020204020204" pitchFamily="34" charset="0"/>
              </a:rPr>
              <a:t>Zentrum Sprachliche Bildung</a:t>
            </a:r>
            <a:br>
              <a:rPr lang="de-DE" sz="3600" b="1" dirty="0">
                <a:solidFill>
                  <a:srgbClr val="264350"/>
                </a:solidFill>
                <a:latin typeface="Corbel" panose="020B0503020204020204" pitchFamily="34" charset="0"/>
              </a:rPr>
            </a:br>
            <a:r>
              <a:rPr lang="de-DE" sz="2000" b="1" dirty="0">
                <a:solidFill>
                  <a:srgbClr val="264350"/>
                </a:solidFill>
                <a:latin typeface="Corbel" panose="020B0503020204020204" pitchFamily="34" charset="0"/>
              </a:rPr>
              <a:t>Oberösterreich</a:t>
            </a:r>
          </a:p>
          <a:p>
            <a:pPr marL="88900" indent="0">
              <a:buNone/>
            </a:pPr>
            <a:r>
              <a:rPr lang="de-DE" sz="1200" dirty="0">
                <a:solidFill>
                  <a:srgbClr val="264350"/>
                </a:solidFill>
                <a:latin typeface="Corbel" panose="020B0503020204020204" pitchFamily="34" charset="0"/>
              </a:rPr>
              <a:t>Kompetenz- und Servicestelle für Anliegen </a:t>
            </a:r>
            <a:br>
              <a:rPr lang="de-DE" sz="1200" dirty="0">
                <a:solidFill>
                  <a:srgbClr val="264350"/>
                </a:solidFill>
                <a:latin typeface="Corbel" panose="020B0503020204020204" pitchFamily="34" charset="0"/>
              </a:rPr>
            </a:br>
            <a:r>
              <a:rPr lang="de-DE" sz="1200" dirty="0">
                <a:solidFill>
                  <a:srgbClr val="264350"/>
                </a:solidFill>
                <a:latin typeface="Corbel" panose="020B0503020204020204" pitchFamily="34" charset="0"/>
              </a:rPr>
              <a:t>der professionellen Sprachbildung </a:t>
            </a:r>
            <a:br>
              <a:rPr lang="de-DE" sz="1200" dirty="0">
                <a:solidFill>
                  <a:srgbClr val="264350"/>
                </a:solidFill>
                <a:latin typeface="Corbel" panose="020B0503020204020204" pitchFamily="34" charset="0"/>
              </a:rPr>
            </a:br>
            <a:r>
              <a:rPr lang="de-DE" sz="1200" dirty="0">
                <a:solidFill>
                  <a:srgbClr val="264350"/>
                </a:solidFill>
                <a:latin typeface="Corbel" panose="020B0503020204020204" pitchFamily="34" charset="0"/>
              </a:rPr>
              <a:t>an allen Schultypen in OÖ</a:t>
            </a:r>
            <a:endParaRPr lang="de-DE" sz="3600" b="1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endParaRPr lang="de-DE" dirty="0">
              <a:latin typeface="Corbel" panose="020B0503020204020204" pitchFamily="34" charset="0"/>
            </a:endParaRPr>
          </a:p>
          <a:p>
            <a:endParaRPr lang="de-AT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BA0CD1A7-0AA6-4EAB-B334-73D359AD65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818" y="6546025"/>
            <a:ext cx="2068897" cy="493847"/>
          </a:xfrm>
          <a:prstGeom prst="rect">
            <a:avLst/>
          </a:prstGeom>
        </p:spPr>
      </p:pic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7A274614-25F4-4508-BDC2-F9AACF87AA1F}"/>
              </a:ext>
            </a:extLst>
          </p:cNvPr>
          <p:cNvSpPr/>
          <p:nvPr/>
        </p:nvSpPr>
        <p:spPr>
          <a:xfrm>
            <a:off x="3860598" y="3586713"/>
            <a:ext cx="3129143" cy="3467411"/>
          </a:xfrm>
          <a:prstGeom prst="roundRect">
            <a:avLst>
              <a:gd name="adj" fmla="val 6019"/>
            </a:avLst>
          </a:prstGeom>
          <a:solidFill>
            <a:srgbClr val="F0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sz="1601" b="1" dirty="0">
                <a:solidFill>
                  <a:srgbClr val="9E0529"/>
                </a:solidFill>
                <a:latin typeface="Corbel" panose="020B0503020204020204" pitchFamily="34" charset="0"/>
              </a:rPr>
              <a:t>Kontakt</a:t>
            </a:r>
            <a:endParaRPr lang="de-AT" sz="2000" b="1" dirty="0">
              <a:solidFill>
                <a:srgbClr val="9E0529"/>
              </a:solidFill>
              <a:latin typeface="Corbel" panose="020B0503020204020204" pitchFamily="34" charset="0"/>
            </a:endParaRPr>
          </a:p>
          <a:p>
            <a:pPr>
              <a:spcBef>
                <a:spcPts val="1200"/>
              </a:spcBef>
              <a:buClr>
                <a:srgbClr val="E6320F"/>
              </a:buClr>
            </a:pP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0732/7071-68082 oder 68083</a:t>
            </a:r>
          </a:p>
          <a:p>
            <a:pPr>
              <a:spcBef>
                <a:spcPts val="1200"/>
              </a:spcBef>
              <a:buClr>
                <a:srgbClr val="E6320F"/>
              </a:buClr>
            </a:pP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zsbooe@bildung-ooe.gv.at</a:t>
            </a:r>
            <a:endParaRPr lang="de-DE" sz="1400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>
              <a:spcBef>
                <a:spcPts val="1200"/>
              </a:spcBef>
              <a:buClr>
                <a:srgbClr val="E6320F"/>
              </a:buClr>
            </a:pP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https://www.bildung-ooe.gv.at/Schule-und-Unterricht/Zentrum-Sprachliche-Bildung.html</a:t>
            </a:r>
            <a:endParaRPr lang="de-DE" sz="1400" dirty="0">
              <a:solidFill>
                <a:srgbClr val="264350"/>
              </a:solidFill>
              <a:latin typeface="Corbel" panose="020B0503020204020204" pitchFamily="34" charset="0"/>
            </a:endParaRPr>
          </a:p>
          <a:p>
            <a:pPr>
              <a:spcBef>
                <a:spcPts val="1200"/>
              </a:spcBef>
              <a:buClr>
                <a:srgbClr val="E6320F"/>
              </a:buClr>
            </a:pPr>
            <a:endParaRPr lang="de-AT" sz="700" b="1" dirty="0">
              <a:solidFill>
                <a:srgbClr val="9E0529"/>
              </a:solidFill>
              <a:latin typeface="Corbel" panose="020B0503020204020204" pitchFamily="34" charset="0"/>
            </a:endParaRPr>
          </a:p>
          <a:p>
            <a:pPr>
              <a:spcBef>
                <a:spcPts val="1200"/>
              </a:spcBef>
              <a:buClr>
                <a:srgbClr val="E6320F"/>
              </a:buClr>
            </a:pPr>
            <a:r>
              <a:rPr lang="de-AT" sz="1400" b="1" dirty="0">
                <a:solidFill>
                  <a:srgbClr val="9E0529"/>
                </a:solidFill>
                <a:latin typeface="Corbel" panose="020B0503020204020204" pitchFamily="34" charset="0"/>
              </a:rPr>
              <a:t>Hier sind wir zu finden</a:t>
            </a:r>
            <a:endParaRPr lang="de-AT" b="1" dirty="0">
              <a:solidFill>
                <a:srgbClr val="9E0529"/>
              </a:solidFill>
              <a:latin typeface="Corbel" panose="020B0503020204020204" pitchFamily="34" charset="0"/>
            </a:endParaRPr>
          </a:p>
          <a:p>
            <a:pPr>
              <a:spcBef>
                <a:spcPts val="600"/>
              </a:spcBef>
              <a:buClr>
                <a:srgbClr val="E6320F"/>
              </a:buClr>
            </a:pP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Sonnensteinstraße 11-13</a:t>
            </a:r>
            <a:b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</a:br>
            <a:r>
              <a:rPr lang="de-DE" sz="1400" dirty="0">
                <a:solidFill>
                  <a:srgbClr val="264350"/>
                </a:solidFill>
                <a:latin typeface="Corbel" panose="020B0503020204020204" pitchFamily="34" charset="0"/>
              </a:rPr>
              <a:t>4040 Linz</a:t>
            </a:r>
            <a:endParaRPr lang="de-AT" dirty="0"/>
          </a:p>
        </p:txBody>
      </p:sp>
      <p:pic>
        <p:nvPicPr>
          <p:cNvPr id="16" name="Grafik 15" descr="cid:image002.png@01D9EA4A.DAF159B0">
            <a:hlinkClick r:id="rId5"/>
            <a:extLst>
              <a:ext uri="{FF2B5EF4-FFF2-40B4-BE49-F238E27FC236}">
                <a16:creationId xmlns:a16="http://schemas.microsoft.com/office/drawing/2014/main" id="{0CC896A0-E8B0-4C1F-B4B5-5441B3F8191C}"/>
              </a:ext>
            </a:extLst>
          </p:cNvPr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644" y="6005077"/>
            <a:ext cx="772769" cy="8249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2B54811-4017-432B-84E0-6197EEF3550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5861" b="64835" l="9581" r="94012">
                        <a14:foregroundMark x1="71257" y1="35897" x2="71257" y2="35897"/>
                        <a14:foregroundMark x1="94311" y1="45421" x2="94311" y2="45421"/>
                        <a14:foregroundMark x1="53593" y1="63736" x2="53593" y2="63736"/>
                        <a14:foregroundMark x1="13772" y1="64835" x2="13772" y2="648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555"/>
          <a:stretch/>
        </p:blipFill>
        <p:spPr>
          <a:xfrm>
            <a:off x="7563318" y="2398361"/>
            <a:ext cx="1785966" cy="101374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A5D57D94-1A16-46C9-9311-E0B2CF25F7C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0" t="15220" r="-1" b="740"/>
          <a:stretch/>
        </p:blipFill>
        <p:spPr>
          <a:xfrm>
            <a:off x="362602" y="1343221"/>
            <a:ext cx="2655579" cy="17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989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332</Words>
  <Application>Microsoft Office PowerPoint</Application>
  <PresentationFormat>Benutzerdefiniert</PresentationFormat>
  <Paragraphs>104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Corbel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csdf</dc:title>
  <dc:creator>Kirchweger, Gudrun</dc:creator>
  <cp:lastModifiedBy>Kirchweger, Gudrun</cp:lastModifiedBy>
  <cp:revision>17</cp:revision>
  <cp:lastPrinted>2025-01-14T13:54:05Z</cp:lastPrinted>
  <dcterms:created xsi:type="dcterms:W3CDTF">2024-12-10T07:23:47Z</dcterms:created>
  <dcterms:modified xsi:type="dcterms:W3CDTF">2025-01-14T13:57:58Z</dcterms:modified>
</cp:coreProperties>
</file>